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8"/>
  </p:handoutMasterIdLst>
  <p:sldIdLst>
    <p:sldId id="256" r:id="rId2"/>
    <p:sldId id="285" r:id="rId3"/>
    <p:sldId id="286" r:id="rId4"/>
    <p:sldId id="287" r:id="rId5"/>
    <p:sldId id="294" r:id="rId6"/>
    <p:sldId id="288" r:id="rId7"/>
    <p:sldId id="289" r:id="rId8"/>
    <p:sldId id="295" r:id="rId9"/>
    <p:sldId id="290" r:id="rId10"/>
    <p:sldId id="291" r:id="rId11"/>
    <p:sldId id="293" r:id="rId12"/>
    <p:sldId id="292" r:id="rId13"/>
    <p:sldId id="273" r:id="rId14"/>
    <p:sldId id="274" r:id="rId15"/>
    <p:sldId id="275" r:id="rId16"/>
    <p:sldId id="296" r:id="rId17"/>
  </p:sldIdLst>
  <p:sldSz cx="9144000" cy="5143500" type="screen16x9"/>
  <p:notesSz cx="6858000" cy="9144000"/>
  <p:defaultTextStyle>
    <a:defPPr>
      <a:defRPr lang="en-US"/>
    </a:defPPr>
    <a:lvl1pPr marL="0" algn="l" defTabSz="4081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80" algn="l" defTabSz="4081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359" algn="l" defTabSz="4081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539" algn="l" defTabSz="4081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719" algn="l" defTabSz="4081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898" algn="l" defTabSz="4081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9078" algn="l" defTabSz="4081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7257" algn="l" defTabSz="4081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437" algn="l" defTabSz="4081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9">
          <p15:clr>
            <a:srgbClr val="A4A3A4"/>
          </p15:clr>
        </p15:guide>
        <p15:guide id="2" pos="84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666666"/>
    <a:srgbClr val="FFD200"/>
    <a:srgbClr val="0071BC"/>
    <a:srgbClr val="0F40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67"/>
    <p:restoredTop sz="94558"/>
  </p:normalViewPr>
  <p:slideViewPr>
    <p:cSldViewPr snapToGrid="0" snapToObjects="1" showGuides="1">
      <p:cViewPr varScale="1">
        <p:scale>
          <a:sx n="286" d="100"/>
          <a:sy n="286" d="100"/>
        </p:scale>
        <p:origin x="384" y="184"/>
      </p:cViewPr>
      <p:guideLst>
        <p:guide orient="horz" pos="1579"/>
        <p:guide pos="84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QEW 1 Target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Feb</c:v>
                </c:pt>
                <c:pt idx="1">
                  <c:v>Mar</c:v>
                </c:pt>
                <c:pt idx="2">
                  <c:v>Apr</c:v>
                </c:pt>
                <c:pt idx="3">
                  <c:v>May</c:v>
                </c:pt>
                <c:pt idx="4">
                  <c:v>Jun</c:v>
                </c:pt>
                <c:pt idx="5">
                  <c:v>Jul</c:v>
                </c:pt>
                <c:pt idx="6">
                  <c:v>Aug</c:v>
                </c:pt>
                <c:pt idx="7">
                  <c:v>Sep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4.5</c:v>
                </c:pt>
                <c:pt idx="1">
                  <c:v>9.0</c:v>
                </c:pt>
                <c:pt idx="2">
                  <c:v>13.5</c:v>
                </c:pt>
                <c:pt idx="3">
                  <c:v>18.0</c:v>
                </c:pt>
                <c:pt idx="4">
                  <c:v>22.5</c:v>
                </c:pt>
                <c:pt idx="5">
                  <c:v>27.0</c:v>
                </c:pt>
                <c:pt idx="6">
                  <c:v>31.5</c:v>
                </c:pt>
                <c:pt idx="7">
                  <c:v>36.0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QEW 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Feb</c:v>
                </c:pt>
                <c:pt idx="1">
                  <c:v>Mar</c:v>
                </c:pt>
                <c:pt idx="2">
                  <c:v>Apr</c:v>
                </c:pt>
                <c:pt idx="3">
                  <c:v>May</c:v>
                </c:pt>
                <c:pt idx="4">
                  <c:v>Jun</c:v>
                </c:pt>
                <c:pt idx="5">
                  <c:v>Jul</c:v>
                </c:pt>
                <c:pt idx="6">
                  <c:v>Aug</c:v>
                </c:pt>
                <c:pt idx="7">
                  <c:v>Sep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2.0</c:v>
                </c:pt>
                <c:pt idx="1">
                  <c:v>6.0</c:v>
                </c:pt>
                <c:pt idx="2">
                  <c:v>8.0</c:v>
                </c:pt>
                <c:pt idx="3">
                  <c:v>14.0</c:v>
                </c:pt>
                <c:pt idx="4">
                  <c:v>23.0</c:v>
                </c:pt>
                <c:pt idx="5">
                  <c:v>23.0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QEW 2 Target</c:v>
                </c:pt>
              </c:strCache>
            </c:strRef>
          </c:tx>
          <c:spPr>
            <a:ln w="28575" cap="rnd">
              <a:solidFill>
                <a:schemeClr val="accent3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Feb</c:v>
                </c:pt>
                <c:pt idx="1">
                  <c:v>Mar</c:v>
                </c:pt>
                <c:pt idx="2">
                  <c:v>Apr</c:v>
                </c:pt>
                <c:pt idx="3">
                  <c:v>May</c:v>
                </c:pt>
                <c:pt idx="4">
                  <c:v>Jun</c:v>
                </c:pt>
                <c:pt idx="5">
                  <c:v>Jul</c:v>
                </c:pt>
                <c:pt idx="6">
                  <c:v>Aug</c:v>
                </c:pt>
                <c:pt idx="7">
                  <c:v>Sep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7.75</c:v>
                </c:pt>
                <c:pt idx="1">
                  <c:v>15.5</c:v>
                </c:pt>
                <c:pt idx="2">
                  <c:v>23.25</c:v>
                </c:pt>
                <c:pt idx="3">
                  <c:v>31.0</c:v>
                </c:pt>
                <c:pt idx="4">
                  <c:v>38.75</c:v>
                </c:pt>
                <c:pt idx="5">
                  <c:v>46.5</c:v>
                </c:pt>
                <c:pt idx="6">
                  <c:v>54.25</c:v>
                </c:pt>
                <c:pt idx="7">
                  <c:v>62.0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QEW 2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Feb</c:v>
                </c:pt>
                <c:pt idx="1">
                  <c:v>Mar</c:v>
                </c:pt>
                <c:pt idx="2">
                  <c:v>Apr</c:v>
                </c:pt>
                <c:pt idx="3">
                  <c:v>May</c:v>
                </c:pt>
                <c:pt idx="4">
                  <c:v>Jun</c:v>
                </c:pt>
                <c:pt idx="5">
                  <c:v>Jul</c:v>
                </c:pt>
                <c:pt idx="6">
                  <c:v>Aug</c:v>
                </c:pt>
                <c:pt idx="7">
                  <c:v>Sep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0">
                  <c:v>3.0</c:v>
                </c:pt>
                <c:pt idx="1">
                  <c:v>11.0</c:v>
                </c:pt>
                <c:pt idx="2">
                  <c:v>20.0</c:v>
                </c:pt>
                <c:pt idx="3">
                  <c:v>26.0</c:v>
                </c:pt>
                <c:pt idx="4">
                  <c:v>34.0</c:v>
                </c:pt>
                <c:pt idx="5">
                  <c:v>43.0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68564496"/>
        <c:axId val="2072238080"/>
      </c:lineChart>
      <c:catAx>
        <c:axId val="-2068564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2238080"/>
        <c:crosses val="autoZero"/>
        <c:auto val="1"/>
        <c:lblAlgn val="ctr"/>
        <c:lblOffset val="100"/>
        <c:noMultiLvlLbl val="0"/>
      </c:catAx>
      <c:valAx>
        <c:axId val="2072238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68564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QEW 1 Target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Feb</c:v>
                </c:pt>
                <c:pt idx="1">
                  <c:v>Mar</c:v>
                </c:pt>
                <c:pt idx="2">
                  <c:v>Apr</c:v>
                </c:pt>
                <c:pt idx="3">
                  <c:v>May</c:v>
                </c:pt>
                <c:pt idx="4">
                  <c:v>Jun</c:v>
                </c:pt>
                <c:pt idx="5">
                  <c:v>Jul</c:v>
                </c:pt>
                <c:pt idx="6">
                  <c:v>Aug</c:v>
                </c:pt>
                <c:pt idx="7">
                  <c:v>Sep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4.5</c:v>
                </c:pt>
                <c:pt idx="1">
                  <c:v>9.0</c:v>
                </c:pt>
                <c:pt idx="2">
                  <c:v>13.5</c:v>
                </c:pt>
                <c:pt idx="3">
                  <c:v>18.0</c:v>
                </c:pt>
                <c:pt idx="4">
                  <c:v>22.5</c:v>
                </c:pt>
                <c:pt idx="5">
                  <c:v>27.0</c:v>
                </c:pt>
                <c:pt idx="6">
                  <c:v>31.5</c:v>
                </c:pt>
                <c:pt idx="7">
                  <c:v>36.0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QEW 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Feb</c:v>
                </c:pt>
                <c:pt idx="1">
                  <c:v>Mar</c:v>
                </c:pt>
                <c:pt idx="2">
                  <c:v>Apr</c:v>
                </c:pt>
                <c:pt idx="3">
                  <c:v>May</c:v>
                </c:pt>
                <c:pt idx="4">
                  <c:v>Jun</c:v>
                </c:pt>
                <c:pt idx="5">
                  <c:v>Jul</c:v>
                </c:pt>
                <c:pt idx="6">
                  <c:v>Aug</c:v>
                </c:pt>
                <c:pt idx="7">
                  <c:v>Sep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2.0</c:v>
                </c:pt>
                <c:pt idx="1">
                  <c:v>7.0</c:v>
                </c:pt>
                <c:pt idx="2">
                  <c:v>13.0</c:v>
                </c:pt>
                <c:pt idx="3">
                  <c:v>20.0</c:v>
                </c:pt>
                <c:pt idx="4">
                  <c:v>34.0</c:v>
                </c:pt>
                <c:pt idx="5">
                  <c:v>35.0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QEW 12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Feb</c:v>
                </c:pt>
                <c:pt idx="1">
                  <c:v>Mar</c:v>
                </c:pt>
                <c:pt idx="2">
                  <c:v>Apr</c:v>
                </c:pt>
                <c:pt idx="3">
                  <c:v>May</c:v>
                </c:pt>
                <c:pt idx="4">
                  <c:v>Jun</c:v>
                </c:pt>
                <c:pt idx="5">
                  <c:v>Jul</c:v>
                </c:pt>
                <c:pt idx="6">
                  <c:v>Aug</c:v>
                </c:pt>
                <c:pt idx="7">
                  <c:v>Sep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QEW 2 Target</c:v>
                </c:pt>
              </c:strCache>
            </c:strRef>
          </c:tx>
          <c:spPr>
            <a:ln w="28575" cap="rnd">
              <a:solidFill>
                <a:schemeClr val="accent4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Feb</c:v>
                </c:pt>
                <c:pt idx="1">
                  <c:v>Mar</c:v>
                </c:pt>
                <c:pt idx="2">
                  <c:v>Apr</c:v>
                </c:pt>
                <c:pt idx="3">
                  <c:v>May</c:v>
                </c:pt>
                <c:pt idx="4">
                  <c:v>Jun</c:v>
                </c:pt>
                <c:pt idx="5">
                  <c:v>Jul</c:v>
                </c:pt>
                <c:pt idx="6">
                  <c:v>Aug</c:v>
                </c:pt>
                <c:pt idx="7">
                  <c:v>Sep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0">
                  <c:v>7.75</c:v>
                </c:pt>
                <c:pt idx="1">
                  <c:v>15.5</c:v>
                </c:pt>
                <c:pt idx="2">
                  <c:v>23.25</c:v>
                </c:pt>
                <c:pt idx="3">
                  <c:v>31.0</c:v>
                </c:pt>
                <c:pt idx="4">
                  <c:v>38.75</c:v>
                </c:pt>
                <c:pt idx="5">
                  <c:v>46.5</c:v>
                </c:pt>
                <c:pt idx="6">
                  <c:v>54.25</c:v>
                </c:pt>
                <c:pt idx="7">
                  <c:v>62.0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QEW 2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Feb</c:v>
                </c:pt>
                <c:pt idx="1">
                  <c:v>Mar</c:v>
                </c:pt>
                <c:pt idx="2">
                  <c:v>Apr</c:v>
                </c:pt>
                <c:pt idx="3">
                  <c:v>May</c:v>
                </c:pt>
                <c:pt idx="4">
                  <c:v>Jun</c:v>
                </c:pt>
                <c:pt idx="5">
                  <c:v>Jul</c:v>
                </c:pt>
                <c:pt idx="6">
                  <c:v>Aug</c:v>
                </c:pt>
                <c:pt idx="7">
                  <c:v>Sep</c:v>
                </c:pt>
              </c:strCache>
            </c:strRef>
          </c:cat>
          <c:val>
            <c:numRef>
              <c:f>Sheet1!$F$2:$F$9</c:f>
              <c:numCache>
                <c:formatCode>General</c:formatCode>
                <c:ptCount val="8"/>
                <c:pt idx="0">
                  <c:v>3.0</c:v>
                </c:pt>
                <c:pt idx="1">
                  <c:v>11.0</c:v>
                </c:pt>
                <c:pt idx="2">
                  <c:v>20.0</c:v>
                </c:pt>
                <c:pt idx="3">
                  <c:v>26.0</c:v>
                </c:pt>
                <c:pt idx="4">
                  <c:v>34.0</c:v>
                </c:pt>
                <c:pt idx="5">
                  <c:v>43.0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69737248"/>
        <c:axId val="-2070696816"/>
      </c:lineChart>
      <c:catAx>
        <c:axId val="-2069737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0696816"/>
        <c:crosses val="autoZero"/>
        <c:auto val="1"/>
        <c:lblAlgn val="ctr"/>
        <c:lblOffset val="100"/>
        <c:noMultiLvlLbl val="0"/>
      </c:catAx>
      <c:valAx>
        <c:axId val="-2070696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69737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470C7-C439-6647-9AD6-26BB20624F59}" type="datetimeFigureOut">
              <a:rPr lang="en-US" smtClean="0"/>
              <a:t>8/4/16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0AD36-12AB-464D-981E-2441B3523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44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s_bann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200" y="0"/>
            <a:ext cx="9151200" cy="1650464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4841748"/>
            <a:ext cx="9144000" cy="301752"/>
          </a:xfrm>
          <a:prstGeom prst="rect">
            <a:avLst/>
          </a:prstGeom>
          <a:solidFill>
            <a:srgbClr val="0F405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1636" tIns="40818" rIns="81636" bIns="40818"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H="1">
            <a:off x="0" y="3819906"/>
            <a:ext cx="4572000" cy="1021842"/>
          </a:xfrm>
          <a:prstGeom prst="rect">
            <a:avLst/>
          </a:prstGeom>
          <a:solidFill>
            <a:srgbClr val="0071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1636" tIns="40818" rIns="81636" bIns="40818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flipH="1">
            <a:off x="4572000" y="3819906"/>
            <a:ext cx="1261872" cy="102184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1636" tIns="40818" rIns="81636" bIns="40818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flipH="1">
            <a:off x="5833872" y="3819905"/>
            <a:ext cx="3310128" cy="1025939"/>
          </a:xfrm>
          <a:prstGeom prst="rect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1636" tIns="40818" rIns="81636" bIns="40818" rtlCol="0" anchor="ctr"/>
          <a:lstStyle/>
          <a:p>
            <a:pPr algn="ctr"/>
            <a:endParaRPr lang="en-US"/>
          </a:p>
        </p:txBody>
      </p:sp>
      <p:sp>
        <p:nvSpPr>
          <p:cNvPr id="19" name="Text Placeholder 18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6031871" y="3971656"/>
            <a:ext cx="2930700" cy="716458"/>
          </a:xfrm>
        </p:spPr>
        <p:txBody>
          <a:bodyPr>
            <a:normAutofit/>
          </a:bodyPr>
          <a:lstStyle>
            <a:lvl1pPr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5pPr>
              <a:defRPr/>
            </a:lvl5pPr>
          </a:lstStyle>
          <a:p>
            <a:pPr lvl="0"/>
            <a:r>
              <a:rPr lang="en-US" dirty="0" smtClean="0"/>
              <a:t>Presenter and/or Date:</a:t>
            </a:r>
            <a:endParaRPr lang="en-US" dirty="0"/>
          </a:p>
        </p:txBody>
      </p:sp>
      <p:sp>
        <p:nvSpPr>
          <p:cNvPr id="30" name="Rectangle 29"/>
          <p:cNvSpPr/>
          <p:nvPr userDrawn="1"/>
        </p:nvSpPr>
        <p:spPr>
          <a:xfrm>
            <a:off x="4461933" y="3662877"/>
            <a:ext cx="4572000" cy="159377"/>
          </a:xfrm>
          <a:prstGeom prst="rect">
            <a:avLst/>
          </a:prstGeom>
        </p:spPr>
        <p:txBody>
          <a:bodyPr lIns="81636" tIns="40818" rIns="81636" bIns="40818">
            <a:spAutoFit/>
          </a:bodyPr>
          <a:lstStyle/>
          <a:p>
            <a:pPr algn="r"/>
            <a:endParaRPr lang="en-US" sz="500" dirty="0">
              <a:solidFill>
                <a:schemeClr val="bg1"/>
              </a:solidFill>
            </a:endParaRPr>
          </a:p>
        </p:txBody>
      </p:sp>
      <p:pic>
        <p:nvPicPr>
          <p:cNvPr id="5" name="Picture 4" descr="es_logo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140" y="168137"/>
            <a:ext cx="1188362" cy="1167174"/>
          </a:xfrm>
          <a:prstGeom prst="rect">
            <a:avLst/>
          </a:prstGeom>
        </p:spPr>
      </p:pic>
      <p:pic>
        <p:nvPicPr>
          <p:cNvPr id="11" name="Picture 10" descr="Berkeley_Lab_Logo_Large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5772" y="285874"/>
            <a:ext cx="928914" cy="71486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1343255" y="384176"/>
            <a:ext cx="2473325" cy="485775"/>
          </a:xfrm>
        </p:spPr>
        <p:txBody>
          <a:bodyPr/>
          <a:lstStyle>
            <a:lvl1pPr marL="0" indent="0">
              <a:buNone/>
              <a:defRPr>
                <a:solidFill>
                  <a:schemeClr val="accent2"/>
                </a:solidFill>
              </a:defRPr>
            </a:lvl1pPr>
            <a:lvl2pPr marL="408180" indent="0">
              <a:buNone/>
              <a:defRPr/>
            </a:lvl2pPr>
            <a:lvl3pPr marL="816359" indent="0">
              <a:buNone/>
              <a:defRPr/>
            </a:lvl3pPr>
            <a:lvl4pPr marL="1224539" indent="0">
              <a:buNone/>
              <a:defRPr/>
            </a:lvl4pPr>
            <a:lvl5pPr marL="1632718" indent="0">
              <a:buNone/>
              <a:defRPr/>
            </a:lvl5pPr>
          </a:lstStyle>
          <a:p>
            <a:pPr lvl="0"/>
            <a:r>
              <a:rPr lang="en-US" dirty="0" smtClean="0"/>
              <a:t>Electrical Safety</a:t>
            </a:r>
            <a:endParaRPr lang="en-US" dirty="0"/>
          </a:p>
        </p:txBody>
      </p:sp>
      <p:sp>
        <p:nvSpPr>
          <p:cNvPr id="21" name="Title 1"/>
          <p:cNvSpPr>
            <a:spLocks noGrp="1"/>
          </p:cNvSpPr>
          <p:nvPr>
            <p:ph type="ctrTitle"/>
          </p:nvPr>
        </p:nvSpPr>
        <p:spPr>
          <a:xfrm>
            <a:off x="1335088" y="2311384"/>
            <a:ext cx="7438798" cy="765572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or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4841748"/>
            <a:ext cx="9144000" cy="301752"/>
          </a:xfrm>
          <a:prstGeom prst="rect">
            <a:avLst/>
          </a:prstGeom>
          <a:solidFill>
            <a:srgbClr val="0F405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1636" tIns="40818" rIns="81636" bIns="40818"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 flipH="1">
            <a:off x="0" y="3819906"/>
            <a:ext cx="4572000" cy="1021842"/>
          </a:xfrm>
          <a:prstGeom prst="rect">
            <a:avLst/>
          </a:prstGeom>
          <a:solidFill>
            <a:srgbClr val="0071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1636" tIns="40818" rIns="81636" bIns="40818"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 flipH="1">
            <a:off x="4572000" y="3819906"/>
            <a:ext cx="1261872" cy="102184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1636" tIns="40818" rIns="81636" bIns="40818"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 flipH="1">
            <a:off x="5833872" y="3819906"/>
            <a:ext cx="3310128" cy="1021842"/>
          </a:xfrm>
          <a:prstGeom prst="rect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1636" tIns="40818" rIns="81636" bIns="40818"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335088" y="2311384"/>
            <a:ext cx="7772400" cy="76557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35088" y="3076956"/>
            <a:ext cx="6400800" cy="74295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408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Text Placeholder 9"/>
          <p:cNvSpPr txBox="1">
            <a:spLocks/>
          </p:cNvSpPr>
          <p:nvPr userDrawn="1"/>
        </p:nvSpPr>
        <p:spPr>
          <a:xfrm>
            <a:off x="7859487" y="4962600"/>
            <a:ext cx="1138710" cy="180900"/>
          </a:xfrm>
          <a:prstGeom prst="rect">
            <a:avLst/>
          </a:prstGeom>
        </p:spPr>
        <p:txBody>
          <a:bodyPr vert="horz" lIns="81636" tIns="40818" rIns="81636" bIns="40818" rtlCol="0">
            <a:normAutofit fontScale="92500" lnSpcReduction="20000"/>
          </a:bodyPr>
          <a:lstStyle>
            <a:lvl1pPr>
              <a:buNone/>
              <a:defRPr sz="1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306135" marR="0" lvl="0" indent="-306135" algn="r" defTabSz="40818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fld id="{2BEB0A62-0430-FE41-A5E0-B494BC2D9928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306135" marR="0" lvl="0" indent="-306135" algn="r" defTabSz="40818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t>‹#›</a:t>
            </a:fld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| Electrical Safety 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ext Placeholder 9"/>
          <p:cNvSpPr txBox="1">
            <a:spLocks/>
          </p:cNvSpPr>
          <p:nvPr userDrawn="1"/>
        </p:nvSpPr>
        <p:spPr>
          <a:xfrm>
            <a:off x="177800" y="4962600"/>
            <a:ext cx="1359353" cy="180900"/>
          </a:xfrm>
          <a:prstGeom prst="rect">
            <a:avLst/>
          </a:prstGeom>
        </p:spPr>
        <p:txBody>
          <a:bodyPr vert="horz" lIns="81636" tIns="40818" rIns="81636" bIns="40818" rtlCol="0">
            <a:normAutofit fontScale="92500" lnSpcReduction="20000"/>
          </a:bodyPr>
          <a:lstStyle>
            <a:lvl1pPr>
              <a:buNone/>
              <a:defRPr sz="1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306135" marR="0" lvl="0" indent="-306135" algn="l" defTabSz="40818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Berkeley Lab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3006"/>
            <a:ext cx="8229600" cy="3657600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3006"/>
            <a:ext cx="4038600" cy="3657600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3006"/>
            <a:ext cx="4038600" cy="3657600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7823"/>
            <a:ext cx="4040188" cy="47982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00" b="1"/>
            </a:lvl1pPr>
            <a:lvl2pPr marL="408180" indent="0">
              <a:buNone/>
              <a:defRPr sz="1800" b="1"/>
            </a:lvl2pPr>
            <a:lvl3pPr marL="816359" indent="0">
              <a:buNone/>
              <a:defRPr sz="1600" b="1"/>
            </a:lvl3pPr>
            <a:lvl4pPr marL="1224539" indent="0">
              <a:buNone/>
              <a:defRPr sz="1400" b="1"/>
            </a:lvl4pPr>
            <a:lvl5pPr marL="1632719" indent="0">
              <a:buNone/>
              <a:defRPr sz="1400" b="1"/>
            </a:lvl5pPr>
            <a:lvl6pPr marL="2040898" indent="0">
              <a:buNone/>
              <a:defRPr sz="1400" b="1"/>
            </a:lvl6pPr>
            <a:lvl7pPr marL="2449078" indent="0">
              <a:buNone/>
              <a:defRPr sz="1400" b="1"/>
            </a:lvl7pPr>
            <a:lvl8pPr marL="2857257" indent="0">
              <a:buNone/>
              <a:defRPr sz="1400" b="1"/>
            </a:lvl8pPr>
            <a:lvl9pPr marL="3265437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64481"/>
            <a:ext cx="4040188" cy="3286125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987823"/>
            <a:ext cx="4041775" cy="47982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00" b="1"/>
            </a:lvl1pPr>
            <a:lvl2pPr marL="408180" indent="0">
              <a:buNone/>
              <a:defRPr sz="1800" b="1"/>
            </a:lvl2pPr>
            <a:lvl3pPr marL="816359" indent="0">
              <a:buNone/>
              <a:defRPr sz="1600" b="1"/>
            </a:lvl3pPr>
            <a:lvl4pPr marL="1224539" indent="0">
              <a:buNone/>
              <a:defRPr sz="1400" b="1"/>
            </a:lvl4pPr>
            <a:lvl5pPr marL="1632719" indent="0">
              <a:buNone/>
              <a:defRPr sz="1400" b="1"/>
            </a:lvl5pPr>
            <a:lvl6pPr marL="2040898" indent="0">
              <a:buNone/>
              <a:defRPr sz="1400" b="1"/>
            </a:lvl6pPr>
            <a:lvl7pPr marL="2449078" indent="0">
              <a:buNone/>
              <a:defRPr sz="1400" b="1"/>
            </a:lvl7pPr>
            <a:lvl8pPr marL="2857257" indent="0">
              <a:buNone/>
              <a:defRPr sz="1400" b="1"/>
            </a:lvl8pPr>
            <a:lvl9pPr marL="3265437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564481"/>
            <a:ext cx="4041775" cy="3286125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28688"/>
            <a:ext cx="5111750" cy="3964781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1001"/>
            <a:ext cx="3008313" cy="34215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408180" indent="0">
              <a:buNone/>
              <a:defRPr sz="1100"/>
            </a:lvl2pPr>
            <a:lvl3pPr marL="816359" indent="0">
              <a:buNone/>
              <a:defRPr sz="900"/>
            </a:lvl3pPr>
            <a:lvl4pPr marL="1224539" indent="0">
              <a:buNone/>
              <a:defRPr sz="800"/>
            </a:lvl4pPr>
            <a:lvl5pPr marL="1632719" indent="0">
              <a:buNone/>
              <a:defRPr sz="800"/>
            </a:lvl5pPr>
            <a:lvl6pPr marL="2040898" indent="0">
              <a:buNone/>
              <a:defRPr sz="800"/>
            </a:lvl6pPr>
            <a:lvl7pPr marL="2449078" indent="0">
              <a:buNone/>
              <a:defRPr sz="800"/>
            </a:lvl7pPr>
            <a:lvl8pPr marL="2857257" indent="0">
              <a:buNone/>
              <a:defRPr sz="800"/>
            </a:lvl8pPr>
            <a:lvl9pPr marL="3265437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0"/>
            <a:ext cx="9144000" cy="695325"/>
          </a:xfrm>
          <a:prstGeom prst="rect">
            <a:avLst/>
          </a:prstGeom>
          <a:solidFill>
            <a:srgbClr val="0F405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1636" tIns="40818" rIns="81636" bIns="40818"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4958334"/>
            <a:ext cx="9144000" cy="185166"/>
          </a:xfrm>
          <a:prstGeom prst="rect">
            <a:avLst/>
          </a:prstGeom>
          <a:solidFill>
            <a:srgbClr val="0F405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1636" tIns="40818" rIns="81636" bIns="40818" rtlCol="0" anchor="ctr"/>
          <a:lstStyle/>
          <a:p>
            <a:pPr algn="ctr"/>
            <a:endParaRPr lang="en-US"/>
          </a:p>
        </p:txBody>
      </p:sp>
      <p:sp>
        <p:nvSpPr>
          <p:cNvPr id="14" name="Title Placeholder 13"/>
          <p:cNvSpPr>
            <a:spLocks noGrp="1"/>
          </p:cNvSpPr>
          <p:nvPr>
            <p:ph type="title"/>
          </p:nvPr>
        </p:nvSpPr>
        <p:spPr>
          <a:xfrm>
            <a:off x="177800" y="0"/>
            <a:ext cx="7634978" cy="676275"/>
          </a:xfrm>
          <a:prstGeom prst="rect">
            <a:avLst/>
          </a:prstGeom>
          <a:ln>
            <a:noFill/>
          </a:ln>
        </p:spPr>
        <p:txBody>
          <a:bodyPr vert="horz" lIns="81636" tIns="40818" rIns="81636" bIns="40818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>
          <a:xfrm>
            <a:off x="457200" y="1193007"/>
            <a:ext cx="8229600" cy="3602194"/>
          </a:xfrm>
          <a:prstGeom prst="rect">
            <a:avLst/>
          </a:prstGeom>
        </p:spPr>
        <p:txBody>
          <a:bodyPr vert="horz" lIns="81636" tIns="40818" rIns="81636" bIns="40818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ext Placeholder 9"/>
          <p:cNvSpPr txBox="1">
            <a:spLocks/>
          </p:cNvSpPr>
          <p:nvPr/>
        </p:nvSpPr>
        <p:spPr>
          <a:xfrm>
            <a:off x="7859487" y="4962600"/>
            <a:ext cx="1138710" cy="180900"/>
          </a:xfrm>
          <a:prstGeom prst="rect">
            <a:avLst/>
          </a:prstGeom>
        </p:spPr>
        <p:txBody>
          <a:bodyPr vert="horz" lIns="81636" tIns="40818" rIns="81636" bIns="40818" rtlCol="0">
            <a:normAutofit fontScale="92500" lnSpcReduction="20000"/>
          </a:bodyPr>
          <a:lstStyle>
            <a:lvl1pPr>
              <a:buNone/>
              <a:defRPr sz="1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306135" marR="0" lvl="0" indent="-306135" algn="r" defTabSz="40818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fld id="{2BEB0A62-0430-FE41-A5E0-B494BC2D9928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306135" marR="0" lvl="0" indent="-306135" algn="r" defTabSz="40818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t>‹#›</a:t>
            </a:fld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| Electrical Safety 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3" name="Rectangle 22"/>
          <p:cNvSpPr/>
          <p:nvPr userDrawn="1"/>
        </p:nvSpPr>
        <p:spPr>
          <a:xfrm flipH="1" flipV="1">
            <a:off x="0" y="690753"/>
            <a:ext cx="4572000" cy="41148"/>
          </a:xfrm>
          <a:prstGeom prst="rect">
            <a:avLst/>
          </a:prstGeom>
          <a:solidFill>
            <a:srgbClr val="0071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3811" tIns="11905" rIns="23811" bIns="11905"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 flipH="1" flipV="1">
            <a:off x="4572000" y="690753"/>
            <a:ext cx="1261872" cy="41148"/>
          </a:xfrm>
          <a:prstGeom prst="rect">
            <a:avLst/>
          </a:prstGeom>
          <a:solidFill>
            <a:srgbClr val="FFD2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3811" tIns="11905" rIns="23811" bIns="11905"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 userDrawn="1"/>
        </p:nvSpPr>
        <p:spPr>
          <a:xfrm flipH="1" flipV="1">
            <a:off x="5833872" y="690753"/>
            <a:ext cx="3310128" cy="41148"/>
          </a:xfrm>
          <a:prstGeom prst="rect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3811" tIns="11905" rIns="23811" bIns="11905" rtlCol="0" anchor="ctr"/>
          <a:lstStyle/>
          <a:p>
            <a:pPr algn="ctr"/>
            <a:endParaRPr lang="en-US"/>
          </a:p>
        </p:txBody>
      </p:sp>
      <p:sp>
        <p:nvSpPr>
          <p:cNvPr id="13" name="Text Placeholder 9"/>
          <p:cNvSpPr txBox="1">
            <a:spLocks/>
          </p:cNvSpPr>
          <p:nvPr/>
        </p:nvSpPr>
        <p:spPr>
          <a:xfrm>
            <a:off x="177800" y="4962600"/>
            <a:ext cx="1359353" cy="180900"/>
          </a:xfrm>
          <a:prstGeom prst="rect">
            <a:avLst/>
          </a:prstGeom>
        </p:spPr>
        <p:txBody>
          <a:bodyPr vert="horz" lIns="81636" tIns="40818" rIns="81636" bIns="40818" rtlCol="0">
            <a:normAutofit fontScale="92500" lnSpcReduction="20000"/>
          </a:bodyPr>
          <a:lstStyle>
            <a:lvl1pPr>
              <a:buNone/>
              <a:defRPr sz="1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306135" marR="0" lvl="0" indent="-306135" algn="l" defTabSz="40818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Berkeley Lab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2" r:id="rId4"/>
    <p:sldLayoutId id="2147483653" r:id="rId5"/>
    <p:sldLayoutId id="2147483656" r:id="rId6"/>
    <p:sldLayoutId id="2147483660" r:id="rId7"/>
  </p:sldLayoutIdLst>
  <p:timing>
    <p:tnLst>
      <p:par>
        <p:cTn id="1" dur="indefinite" restart="never" nodeType="tmRoot"/>
      </p:par>
    </p:tnLst>
  </p:timing>
  <p:txStyles>
    <p:titleStyle>
      <a:lvl1pPr algn="l" defTabSz="408180" rtl="0" eaLnBrk="1" latinLnBrk="0" hangingPunct="1">
        <a:lnSpc>
          <a:spcPts val="2500"/>
        </a:lnSpc>
        <a:spcBef>
          <a:spcPct val="0"/>
        </a:spcBef>
        <a:buNone/>
        <a:defRPr sz="23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06135" indent="-306135" algn="l" defTabSz="40818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663292" indent="-255112" algn="l" defTabSz="40818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020449" indent="-204090" algn="l" defTabSz="40818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629" indent="-204090" algn="l" defTabSz="40818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36808" indent="-204090" algn="l" defTabSz="40818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44988" indent="-204090" algn="l" defTabSz="40818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3168" indent="-204090" algn="l" defTabSz="40818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348" indent="-204090" algn="l" defTabSz="40818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527" indent="-204090" algn="l" defTabSz="40818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81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80" algn="l" defTabSz="4081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359" algn="l" defTabSz="4081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539" algn="l" defTabSz="4081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719" algn="l" defTabSz="4081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898" algn="l" defTabSz="4081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9078" algn="l" defTabSz="4081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257" algn="l" defTabSz="4081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437" algn="l" defTabSz="4081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Presenter: Mark Scott</a:t>
            </a:r>
          </a:p>
          <a:p>
            <a:r>
              <a:rPr lang="en-US" dirty="0" smtClean="0"/>
              <a:t>Date: </a:t>
            </a:r>
            <a:r>
              <a:rPr lang="en-US" dirty="0" smtClean="0"/>
              <a:t>08/05/16</a:t>
            </a:r>
            <a:endParaRPr lang="en-US" dirty="0"/>
          </a:p>
        </p:txBody>
      </p:sp>
      <p:sp>
        <p:nvSpPr>
          <p:cNvPr id="10" name="Subtitle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Electrical Safety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Electrical Safety Program Update</a:t>
            </a:r>
            <a:endParaRPr lang="en-US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335088" y="3076956"/>
            <a:ext cx="6400800" cy="742950"/>
          </a:xfrm>
          <a:prstGeom prst="rect">
            <a:avLst/>
          </a:prstGeom>
        </p:spPr>
        <p:txBody>
          <a:bodyPr vert="horz" lIns="81636" tIns="40818" rIns="81636" bIns="40818" rtlCol="0">
            <a:normAutofit/>
          </a:bodyPr>
          <a:lstStyle>
            <a:lvl1pPr marL="0" indent="0" algn="l" defTabSz="40818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8180" indent="0" algn="ctr" defTabSz="40818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16359" indent="0" algn="ctr" defTabSz="40818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24539" indent="0" algn="ctr" defTabSz="40818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32719" indent="0" algn="ctr" defTabSz="40818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40898" indent="0" algn="ctr" defTabSz="40818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449078" indent="0" algn="ctr" defTabSz="40818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857257" indent="0" algn="ctr" defTabSz="40818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265437" indent="0" algn="ctr" defTabSz="40818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52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OSHA 1910.147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The employer need not document the required procedure for a particular machine or equipment, when all of the following elements exist: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machine or equipment has no potential for </a:t>
            </a:r>
            <a:r>
              <a:rPr lang="en-US" b="1" dirty="0"/>
              <a:t>stored or residual energy</a:t>
            </a:r>
            <a:r>
              <a:rPr lang="en-US" dirty="0"/>
              <a:t> or </a:t>
            </a:r>
            <a:r>
              <a:rPr lang="en-US" dirty="0" err="1"/>
              <a:t>reaccumulation</a:t>
            </a:r>
            <a:r>
              <a:rPr lang="en-US" dirty="0"/>
              <a:t> of stored energy after shut down which could endanger employees; </a:t>
            </a:r>
            <a:endParaRPr lang="en-US" sz="3100" dirty="0"/>
          </a:p>
          <a:p>
            <a:r>
              <a:rPr lang="en-US" dirty="0"/>
              <a:t>The machine or equipment has a </a:t>
            </a:r>
            <a:r>
              <a:rPr lang="en-US" b="1" dirty="0"/>
              <a:t>single energy source </a:t>
            </a:r>
            <a:r>
              <a:rPr lang="en-US" dirty="0"/>
              <a:t>which can be readily identified and isolated; </a:t>
            </a:r>
            <a:endParaRPr lang="en-US" sz="3100" dirty="0"/>
          </a:p>
          <a:p>
            <a:r>
              <a:rPr lang="en-US" dirty="0"/>
              <a:t>The isolation and locking out of that energy source will </a:t>
            </a:r>
            <a:r>
              <a:rPr lang="en-US" b="1" dirty="0"/>
              <a:t>completely </a:t>
            </a:r>
            <a:r>
              <a:rPr lang="en-US" b="1" dirty="0" err="1"/>
              <a:t>deenergize</a:t>
            </a:r>
            <a:r>
              <a:rPr lang="en-US" b="1" dirty="0"/>
              <a:t> </a:t>
            </a:r>
            <a:r>
              <a:rPr lang="en-US" dirty="0"/>
              <a:t>and deactivate the machine or equipment; </a:t>
            </a:r>
            <a:endParaRPr lang="en-US" sz="3100" dirty="0"/>
          </a:p>
          <a:p>
            <a:r>
              <a:rPr lang="en-US" dirty="0"/>
              <a:t>The machine or equipment is isolated from that energy source and </a:t>
            </a:r>
            <a:r>
              <a:rPr lang="en-US" b="1" dirty="0"/>
              <a:t>locked out </a:t>
            </a:r>
            <a:r>
              <a:rPr lang="en-US" dirty="0"/>
              <a:t>during servicing or maintenance; </a:t>
            </a:r>
            <a:endParaRPr lang="en-US" sz="3100" dirty="0"/>
          </a:p>
          <a:p>
            <a:r>
              <a:rPr lang="en-US" dirty="0"/>
              <a:t>A </a:t>
            </a:r>
            <a:r>
              <a:rPr lang="en-US" b="1" dirty="0"/>
              <a:t>single lockout device </a:t>
            </a:r>
            <a:r>
              <a:rPr lang="en-US" dirty="0"/>
              <a:t>will achieve a locked-out condition; </a:t>
            </a:r>
            <a:endParaRPr lang="en-US" sz="3100" dirty="0"/>
          </a:p>
          <a:p>
            <a:r>
              <a:rPr lang="en-US" dirty="0"/>
              <a:t>The lockout device is under the </a:t>
            </a:r>
            <a:r>
              <a:rPr lang="en-US" b="1" dirty="0"/>
              <a:t>exclusive control </a:t>
            </a:r>
            <a:r>
              <a:rPr lang="en-US" dirty="0"/>
              <a:t>of the authorized employee performing the servicing or maintenance;</a:t>
            </a:r>
            <a:endParaRPr lang="en-US" sz="3100" dirty="0"/>
          </a:p>
          <a:p>
            <a:r>
              <a:rPr lang="en-US" dirty="0"/>
              <a:t>The servicing or maintenance </a:t>
            </a:r>
            <a:r>
              <a:rPr lang="en-US" b="1" dirty="0"/>
              <a:t>does not create hazards </a:t>
            </a:r>
            <a:r>
              <a:rPr lang="en-US" dirty="0"/>
              <a:t>for other employees; and </a:t>
            </a:r>
            <a:endParaRPr lang="en-US" sz="3100" dirty="0"/>
          </a:p>
          <a:p>
            <a:r>
              <a:rPr lang="en-US" dirty="0"/>
              <a:t>In utilizing this exception, there have been </a:t>
            </a:r>
            <a:r>
              <a:rPr lang="en-US" b="1" dirty="0"/>
              <a:t>no accidents </a:t>
            </a:r>
            <a:r>
              <a:rPr lang="en-US" dirty="0"/>
              <a:t>involving the unexpected activation or </a:t>
            </a:r>
            <a:r>
              <a:rPr lang="en-US" dirty="0" err="1"/>
              <a:t>reenergization</a:t>
            </a:r>
            <a:r>
              <a:rPr lang="en-US" dirty="0"/>
              <a:t> of the machine or equipment during servicing or maintenance.</a:t>
            </a:r>
            <a:r>
              <a:rPr lang="en-US" sz="1900" dirty="0"/>
              <a:t>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NFPA 70E 120.2(D)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dirty="0" smtClean="0"/>
              <a:t>A </a:t>
            </a:r>
            <a:r>
              <a:rPr lang="en-US" sz="1100" dirty="0"/>
              <a:t>complex lockout/</a:t>
            </a:r>
            <a:r>
              <a:rPr lang="en-US" sz="1100" dirty="0" err="1"/>
              <a:t>tagout</a:t>
            </a:r>
            <a:r>
              <a:rPr lang="en-US" sz="1100" dirty="0"/>
              <a:t> plan shall </a:t>
            </a:r>
            <a:r>
              <a:rPr lang="en-US" sz="1100" b="1" dirty="0">
                <a:solidFill>
                  <a:srgbClr val="FF0000"/>
                </a:solidFill>
              </a:rPr>
              <a:t>be </a:t>
            </a:r>
            <a:r>
              <a:rPr lang="en-US" sz="1100" b="1" dirty="0" smtClean="0">
                <a:solidFill>
                  <a:srgbClr val="FF0000"/>
                </a:solidFill>
              </a:rPr>
              <a:t>permitted </a:t>
            </a:r>
            <a:r>
              <a:rPr lang="en-US" sz="1100" dirty="0" smtClean="0"/>
              <a:t>where </a:t>
            </a:r>
            <a:r>
              <a:rPr lang="en-US" sz="1100" dirty="0"/>
              <a:t>one or more of the following exist</a:t>
            </a:r>
            <a:r>
              <a:rPr lang="en-US" sz="1100" dirty="0" smtClean="0"/>
              <a:t>:</a:t>
            </a:r>
          </a:p>
          <a:p>
            <a:r>
              <a:rPr lang="en-US" sz="1100" dirty="0" smtClean="0"/>
              <a:t>Multiple </a:t>
            </a:r>
            <a:r>
              <a:rPr lang="en-US" sz="1100" dirty="0"/>
              <a:t>energy sources</a:t>
            </a:r>
          </a:p>
          <a:p>
            <a:r>
              <a:rPr lang="en-US" sz="1100" dirty="0" smtClean="0"/>
              <a:t>Multiple </a:t>
            </a:r>
            <a:r>
              <a:rPr lang="en-US" sz="1100" dirty="0"/>
              <a:t>crews</a:t>
            </a:r>
          </a:p>
          <a:p>
            <a:r>
              <a:rPr lang="en-US" sz="1100" dirty="0" smtClean="0"/>
              <a:t>Multiple </a:t>
            </a:r>
            <a:r>
              <a:rPr lang="en-US" sz="1100" dirty="0"/>
              <a:t>crafts</a:t>
            </a:r>
          </a:p>
          <a:p>
            <a:r>
              <a:rPr lang="en-US" sz="1100" dirty="0" smtClean="0"/>
              <a:t>Multiple </a:t>
            </a:r>
            <a:r>
              <a:rPr lang="en-US" sz="1100" dirty="0"/>
              <a:t>locations</a:t>
            </a:r>
          </a:p>
          <a:p>
            <a:r>
              <a:rPr lang="en-US" sz="1100" dirty="0" smtClean="0"/>
              <a:t>Multiple </a:t>
            </a:r>
            <a:r>
              <a:rPr lang="en-US" sz="1100" dirty="0"/>
              <a:t>employers</a:t>
            </a:r>
          </a:p>
          <a:p>
            <a:r>
              <a:rPr lang="en-US" sz="1100" dirty="0" smtClean="0"/>
              <a:t>Multiple </a:t>
            </a:r>
            <a:r>
              <a:rPr lang="en-US" sz="1100" dirty="0"/>
              <a:t>disconnecting means</a:t>
            </a:r>
          </a:p>
          <a:p>
            <a:r>
              <a:rPr lang="en-US" sz="1100" dirty="0" smtClean="0"/>
              <a:t>Particular </a:t>
            </a:r>
            <a:r>
              <a:rPr lang="en-US" sz="1100" dirty="0"/>
              <a:t>sequences</a:t>
            </a:r>
          </a:p>
          <a:p>
            <a:r>
              <a:rPr lang="en-US" sz="1100" dirty="0" smtClean="0"/>
              <a:t>Job </a:t>
            </a:r>
            <a:r>
              <a:rPr lang="en-US" sz="1100" dirty="0"/>
              <a:t>or task that continues for more than one </a:t>
            </a:r>
            <a:r>
              <a:rPr lang="en-US" sz="1100" dirty="0" smtClean="0"/>
              <a:t>work period</a:t>
            </a:r>
            <a:endParaRPr lang="en-US" sz="11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Removal of NFPA 70E requirements for Simple LOTO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6543536" y="1837722"/>
            <a:ext cx="646771" cy="189570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97388" y="3733428"/>
            <a:ext cx="3384294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cs typeface="Arial Narrow"/>
              </a:rPr>
              <a:t>This causes confusion.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lang="en-US" sz="1200" b="1" dirty="0" smtClean="0">
                <a:solidFill>
                  <a:srgbClr val="FF0000"/>
                </a:solidFill>
                <a:latin typeface="+mj-lt"/>
                <a:cs typeface="Arial Narrow"/>
              </a:rPr>
              <a:t>Language upheld in 2018 revision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lang="en-US" sz="1200" b="1" dirty="0" smtClean="0">
                <a:solidFill>
                  <a:srgbClr val="FF0000"/>
                </a:solidFill>
                <a:latin typeface="+mj-lt"/>
                <a:cs typeface="Arial Narrow"/>
              </a:rPr>
              <a:t>despite multiple attempts to clarify.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cs typeface="Arial Narrow"/>
              </a:rPr>
              <a:t>Deleting</a:t>
            </a:r>
            <a:r>
              <a:rPr kumimoji="0" lang="en-US" sz="1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cs typeface="Arial Narrow"/>
              </a:rPr>
              <a:t> from Chapter 18.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cs typeface="Arial Narrow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755299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 proposed by ALS to streamline User LOTO requirements</a:t>
            </a:r>
          </a:p>
          <a:p>
            <a:endParaRPr lang="en-US" dirty="0" smtClean="0"/>
          </a:p>
          <a:p>
            <a:r>
              <a:rPr lang="en-US" dirty="0" smtClean="0"/>
              <a:t>Adding a shorter LOTO training class for people who only “overlock” on an existing LOTO established by others.</a:t>
            </a:r>
          </a:p>
          <a:p>
            <a:pPr lvl="1"/>
            <a:r>
              <a:rPr lang="en-US" dirty="0" smtClean="0"/>
              <a:t>“Limited LOTO Authorized Person”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Similar to subcontractors and RI’s</a:t>
            </a:r>
          </a:p>
          <a:p>
            <a:pPr lvl="1"/>
            <a:r>
              <a:rPr lang="en-US" dirty="0" smtClean="0"/>
              <a:t>Requires an RI in control of the LOTO and a written LOTO procedure</a:t>
            </a:r>
          </a:p>
          <a:p>
            <a:pPr lvl="1"/>
            <a:r>
              <a:rPr lang="en-US" dirty="0" smtClean="0"/>
              <a:t>Limited LOTO Authorized Person must receive a LOTO briefing</a:t>
            </a:r>
          </a:p>
          <a:p>
            <a:pPr lvl="1"/>
            <a:r>
              <a:rPr lang="en-US" dirty="0" smtClean="0"/>
              <a:t>20 min online training module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LOTO Training Classification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887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Finalize drafts for Chapter 8, ESM, and Chapter 18</a:t>
            </a:r>
          </a:p>
          <a:p>
            <a:pPr lvl="1"/>
            <a:r>
              <a:rPr lang="en-US" dirty="0" smtClean="0"/>
              <a:t>Note that rev 1 was approved in July but not released for publication.</a:t>
            </a:r>
          </a:p>
          <a:p>
            <a:pPr lvl="1"/>
            <a:r>
              <a:rPr lang="en-US" dirty="0" smtClean="0"/>
              <a:t>Rev 1 will be recirculated for approval after Draft 2 complete.</a:t>
            </a:r>
          </a:p>
          <a:p>
            <a:r>
              <a:rPr lang="en-US" dirty="0" smtClean="0"/>
              <a:t>Modification of WPC hazards, controls and activities</a:t>
            </a:r>
          </a:p>
          <a:p>
            <a:pPr lvl="1"/>
            <a:r>
              <a:rPr lang="en-US" dirty="0" smtClean="0"/>
              <a:t>Migration of QEW 1’s to new activity to match existing non-legacy training</a:t>
            </a:r>
          </a:p>
          <a:p>
            <a:pPr lvl="1"/>
            <a:r>
              <a:rPr lang="en-US" dirty="0" smtClean="0"/>
              <a:t>Examination of remainder and triage to QEW 1 or QEW R</a:t>
            </a:r>
          </a:p>
          <a:p>
            <a:r>
              <a:rPr lang="en-US" dirty="0" smtClean="0"/>
              <a:t>Development of training classes for QEW R and Capacitor Safety</a:t>
            </a:r>
          </a:p>
          <a:p>
            <a:r>
              <a:rPr lang="en-US" dirty="0" smtClean="0"/>
              <a:t>Target rollout in November 2016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910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6826" y="2290153"/>
            <a:ext cx="1122645" cy="64352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Old 9.1</a:t>
            </a:r>
          </a:p>
          <a:p>
            <a:pPr lvl="0" algn="ctr"/>
            <a:r>
              <a:rPr lang="en-US" sz="700" dirty="0"/>
              <a:t>Develop and Implement ESP Training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636213" y="627083"/>
            <a:ext cx="1122645" cy="64352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New 9.1</a:t>
            </a:r>
          </a:p>
          <a:p>
            <a:pPr lvl="0" algn="ctr"/>
            <a:r>
              <a:rPr lang="en-US" sz="700" dirty="0"/>
              <a:t>Develop QEW 1/2 training &amp; certification for EG and FAC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591840" y="278956"/>
            <a:ext cx="1122645" cy="643525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9.2</a:t>
            </a:r>
          </a:p>
          <a:p>
            <a:pPr lvl="0" algn="ctr"/>
            <a:r>
              <a:rPr lang="en-US" sz="700" dirty="0"/>
              <a:t>Finish implementing QEW 1/2 for EG and FAC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224136" y="1020498"/>
            <a:ext cx="1122645" cy="643525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9.3</a:t>
            </a:r>
          </a:p>
          <a:p>
            <a:pPr lvl="0" algn="ctr"/>
            <a:r>
              <a:rPr lang="en-US" sz="700" dirty="0"/>
              <a:t>Implement Facilities Subcontractor QEW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91840" y="1792437"/>
            <a:ext cx="1122645" cy="643525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9.4</a:t>
            </a:r>
          </a:p>
          <a:p>
            <a:pPr lvl="0" algn="ctr"/>
            <a:r>
              <a:rPr lang="en-US" sz="700" dirty="0"/>
              <a:t>Develop/Implement QEW 3 training &amp; certification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371730" y="2550371"/>
            <a:ext cx="1122645" cy="643525"/>
          </a:xfrm>
          <a:prstGeom prst="roundRect">
            <a:avLst/>
          </a:prstGeom>
          <a:solidFill>
            <a:srgbClr val="7030A0"/>
          </a:solidFill>
          <a:ln>
            <a:solidFill>
              <a:srgbClr val="4C1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9.7</a:t>
            </a:r>
          </a:p>
          <a:p>
            <a:pPr lvl="0" algn="ctr"/>
            <a:r>
              <a:rPr lang="en-US" sz="700" dirty="0"/>
              <a:t>Finish implementing QEW R/1 for Researchers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224136" y="2989835"/>
            <a:ext cx="1122645" cy="643525"/>
          </a:xfrm>
          <a:prstGeom prst="roundRect">
            <a:avLst/>
          </a:prstGeom>
          <a:solidFill>
            <a:srgbClr val="7030A0"/>
          </a:solidFill>
          <a:ln>
            <a:solidFill>
              <a:srgbClr val="4C1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9.6</a:t>
            </a:r>
          </a:p>
          <a:p>
            <a:pPr lvl="0" algn="ctr"/>
            <a:r>
              <a:rPr lang="en-US" sz="700" dirty="0"/>
              <a:t>Develop QEW R/1 training and certification for Researchers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371730" y="3405664"/>
            <a:ext cx="1122645" cy="643525"/>
          </a:xfrm>
          <a:prstGeom prst="roundRect">
            <a:avLst/>
          </a:prstGeom>
          <a:solidFill>
            <a:srgbClr val="7030A0"/>
          </a:solidFill>
          <a:ln>
            <a:solidFill>
              <a:srgbClr val="4C1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9.8</a:t>
            </a:r>
          </a:p>
          <a:p>
            <a:pPr lvl="0" algn="ctr"/>
            <a:r>
              <a:rPr lang="en-US" sz="700" dirty="0"/>
              <a:t>Implement Research Subcontractor QEW</a:t>
            </a:r>
          </a:p>
        </p:txBody>
      </p:sp>
      <p:cxnSp>
        <p:nvCxnSpPr>
          <p:cNvPr id="13" name="Elbow Connector 12"/>
          <p:cNvCxnSpPr>
            <a:stCxn id="4" idx="3"/>
            <a:endCxn id="5" idx="1"/>
          </p:cNvCxnSpPr>
          <p:nvPr/>
        </p:nvCxnSpPr>
        <p:spPr>
          <a:xfrm flipV="1">
            <a:off x="1249471" y="948846"/>
            <a:ext cx="386742" cy="166307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5" idx="3"/>
            <a:endCxn id="6" idx="1"/>
          </p:cNvCxnSpPr>
          <p:nvPr/>
        </p:nvCxnSpPr>
        <p:spPr>
          <a:xfrm flipV="1">
            <a:off x="2758858" y="600719"/>
            <a:ext cx="832982" cy="34812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5" idx="3"/>
            <a:endCxn id="7" idx="1"/>
          </p:cNvCxnSpPr>
          <p:nvPr/>
        </p:nvCxnSpPr>
        <p:spPr>
          <a:xfrm>
            <a:off x="2758858" y="948846"/>
            <a:ext cx="2465279" cy="393415"/>
          </a:xfrm>
          <a:prstGeom prst="bentConnector3">
            <a:avLst>
              <a:gd name="adj1" fmla="val 1694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4" idx="3"/>
            <a:endCxn id="8" idx="1"/>
          </p:cNvCxnSpPr>
          <p:nvPr/>
        </p:nvCxnSpPr>
        <p:spPr>
          <a:xfrm flipV="1">
            <a:off x="1249471" y="2114199"/>
            <a:ext cx="2342369" cy="49771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4" idx="3"/>
            <a:endCxn id="31" idx="1"/>
          </p:cNvCxnSpPr>
          <p:nvPr/>
        </p:nvCxnSpPr>
        <p:spPr>
          <a:xfrm>
            <a:off x="1249471" y="2611916"/>
            <a:ext cx="2342369" cy="69981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10" idx="3"/>
            <a:endCxn id="9" idx="1"/>
          </p:cNvCxnSpPr>
          <p:nvPr/>
        </p:nvCxnSpPr>
        <p:spPr>
          <a:xfrm flipV="1">
            <a:off x="6346781" y="2872133"/>
            <a:ext cx="1024949" cy="439464"/>
          </a:xfrm>
          <a:prstGeom prst="bentConnector3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10" idx="3"/>
            <a:endCxn id="11" idx="1"/>
          </p:cNvCxnSpPr>
          <p:nvPr/>
        </p:nvCxnSpPr>
        <p:spPr>
          <a:xfrm>
            <a:off x="6346781" y="3311598"/>
            <a:ext cx="1024949" cy="415829"/>
          </a:xfrm>
          <a:prstGeom prst="bentConnector3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02154" y="2102711"/>
            <a:ext cx="611065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1200" b="1" dirty="0">
                <a:ln/>
                <a:solidFill>
                  <a:sysClr val="windowText" lastClr="000000"/>
                </a:solidFill>
              </a:rPr>
              <a:t>3/1/16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469195" y="435278"/>
            <a:ext cx="611065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1200" b="1" dirty="0">
                <a:ln/>
                <a:solidFill>
                  <a:sysClr val="windowText" lastClr="000000"/>
                </a:solidFill>
              </a:rPr>
              <a:t>3/1/16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351284" y="114092"/>
            <a:ext cx="696024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1200" b="1" dirty="0">
                <a:ln/>
                <a:solidFill>
                  <a:sysClr val="windowText" lastClr="000000"/>
                </a:solidFill>
              </a:rPr>
              <a:t>9/30/16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957716" y="843960"/>
            <a:ext cx="772519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1200" b="1" dirty="0">
                <a:ln/>
                <a:solidFill>
                  <a:sysClr val="windowText" lastClr="000000"/>
                </a:solidFill>
              </a:rPr>
              <a:t>11/30/16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351284" y="1653937"/>
            <a:ext cx="696024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1200" b="1" dirty="0">
                <a:ln/>
                <a:solidFill>
                  <a:sysClr val="windowText" lastClr="000000"/>
                </a:solidFill>
              </a:rPr>
              <a:t>9/30/16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022043" y="2800882"/>
            <a:ext cx="772519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1200" b="1" dirty="0">
                <a:ln/>
                <a:solidFill>
                  <a:sysClr val="windowText" lastClr="000000"/>
                </a:solidFill>
              </a:rPr>
              <a:t>11/30/16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175057" y="2368213"/>
            <a:ext cx="780983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1200" b="1" dirty="0">
                <a:ln/>
                <a:solidFill>
                  <a:sysClr val="windowText" lastClr="000000"/>
                </a:solidFill>
              </a:rPr>
              <a:t>12/30/16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175056" y="3277250"/>
            <a:ext cx="696024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1200" b="1" dirty="0">
                <a:ln/>
                <a:solidFill>
                  <a:sysClr val="windowText" lastClr="000000"/>
                </a:solidFill>
              </a:rPr>
              <a:t>3/31/17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3591840" y="2989972"/>
            <a:ext cx="1122645" cy="643525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9.5</a:t>
            </a:r>
          </a:p>
          <a:p>
            <a:pPr lvl="0" algn="ctr"/>
            <a:r>
              <a:rPr lang="en-US" sz="700" dirty="0"/>
              <a:t>Develop requirements for  Research electrical work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389746" y="2801019"/>
            <a:ext cx="696024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1200" b="1" dirty="0">
                <a:ln/>
                <a:solidFill>
                  <a:sysClr val="windowText" lastClr="000000"/>
                </a:solidFill>
              </a:rPr>
              <a:t>9/30/16</a:t>
            </a:r>
          </a:p>
        </p:txBody>
      </p:sp>
      <p:cxnSp>
        <p:nvCxnSpPr>
          <p:cNvPr id="23" name="Elbow Connector 22"/>
          <p:cNvCxnSpPr>
            <a:stCxn id="31" idx="3"/>
            <a:endCxn id="10" idx="1"/>
          </p:cNvCxnSpPr>
          <p:nvPr/>
        </p:nvCxnSpPr>
        <p:spPr>
          <a:xfrm flipV="1">
            <a:off x="4714486" y="3311598"/>
            <a:ext cx="509651" cy="137"/>
          </a:xfrm>
          <a:prstGeom prst="bentConnector3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5224136" y="4315647"/>
            <a:ext cx="1122645" cy="643525"/>
          </a:xfrm>
          <a:prstGeom prst="roundRect">
            <a:avLst/>
          </a:prstGeom>
          <a:solidFill>
            <a:srgbClr val="7030A0"/>
          </a:solidFill>
          <a:ln>
            <a:solidFill>
              <a:srgbClr val="4C1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9.9</a:t>
            </a:r>
          </a:p>
          <a:p>
            <a:pPr lvl="0" algn="ctr"/>
            <a:r>
              <a:rPr lang="en-US" sz="700" dirty="0"/>
              <a:t>Develop Non-QEW training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045481" y="4177148"/>
            <a:ext cx="772519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1200" b="1" dirty="0">
                <a:ln/>
                <a:solidFill>
                  <a:sysClr val="windowText" lastClr="000000"/>
                </a:solidFill>
              </a:rPr>
              <a:t>11/30/16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7371730" y="4314702"/>
            <a:ext cx="1122645" cy="643525"/>
          </a:xfrm>
          <a:prstGeom prst="roundRect">
            <a:avLst/>
          </a:prstGeom>
          <a:solidFill>
            <a:srgbClr val="7030A0"/>
          </a:solidFill>
          <a:ln>
            <a:solidFill>
              <a:srgbClr val="4C1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9.10</a:t>
            </a:r>
          </a:p>
          <a:p>
            <a:pPr lvl="0" algn="ctr"/>
            <a:r>
              <a:rPr lang="en-US" sz="700" dirty="0"/>
              <a:t>Implement Non-QEW training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175057" y="4186288"/>
            <a:ext cx="780983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1200" b="1" dirty="0">
                <a:ln/>
                <a:solidFill>
                  <a:sysClr val="windowText" lastClr="000000"/>
                </a:solidFill>
              </a:rPr>
              <a:t>12/31/16</a:t>
            </a:r>
          </a:p>
        </p:txBody>
      </p:sp>
      <p:cxnSp>
        <p:nvCxnSpPr>
          <p:cNvPr id="14" name="Elbow Connector 13"/>
          <p:cNvCxnSpPr>
            <a:stCxn id="31" idx="3"/>
            <a:endCxn id="28" idx="1"/>
          </p:cNvCxnSpPr>
          <p:nvPr/>
        </p:nvCxnSpPr>
        <p:spPr>
          <a:xfrm>
            <a:off x="4714486" y="3311735"/>
            <a:ext cx="509651" cy="1325675"/>
          </a:xfrm>
          <a:prstGeom prst="bentConnector3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28" idx="3"/>
            <a:endCxn id="33" idx="1"/>
          </p:cNvCxnSpPr>
          <p:nvPr/>
        </p:nvCxnSpPr>
        <p:spPr>
          <a:xfrm flipV="1">
            <a:off x="6346781" y="4636464"/>
            <a:ext cx="1024949" cy="946"/>
          </a:xfrm>
          <a:prstGeom prst="bentConnector3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 rot="18838824">
            <a:off x="2897081" y="1771175"/>
            <a:ext cx="8318387" cy="3289148"/>
          </a:xfrm>
          <a:prstGeom prst="arc">
            <a:avLst>
              <a:gd name="adj1" fmla="val 12006476"/>
              <a:gd name="adj2" fmla="val 20487743"/>
            </a:avLst>
          </a:prstGeom>
          <a:noFill/>
          <a:ln w="38100">
            <a:solidFill>
              <a:srgbClr val="7030A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6" name="TextBox 35"/>
          <p:cNvSpPr txBox="1"/>
          <p:nvPr/>
        </p:nvSpPr>
        <p:spPr>
          <a:xfrm>
            <a:off x="6175133" y="2013019"/>
            <a:ext cx="221727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solidFill>
                  <a:srgbClr val="7030A0"/>
                </a:solidFill>
              </a:rPr>
              <a:t>Over the Horizon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 9.1</a:t>
            </a:r>
            <a:r>
              <a:rPr lang="is-I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944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192213"/>
          <a:ext cx="8229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9.2 – QEW 1/2 Hill Climber (Excludes Research QEW 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768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192213"/>
          <a:ext cx="8229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9.2 – QEW 1/2 Hill Climber (With Research QEW 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18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690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Electrical Safety Committee formed several subcommittees to review and revise requirements for researchers</a:t>
            </a:r>
          </a:p>
          <a:p>
            <a:r>
              <a:rPr lang="en-US" dirty="0" smtClean="0"/>
              <a:t>5 changes expected to better tailor the controls to the hazards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QEW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372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ESP (Chapter 8 and ESM)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Introduce QEW R classification with reduced training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Relax capacitor shock hazard thresholds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LOTO (Chapter 18)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Allow multiple plugs for cord-and-plug LOTO exemption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Simplify conditions for simple LOTO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Introduce Limited LOTO Authorized Person classification with reduced training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Measures for ESP and LOTO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498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044502"/>
              </p:ext>
            </p:extLst>
          </p:nvPr>
        </p:nvGraphicFramePr>
        <p:xfrm>
          <a:off x="457200" y="1192213"/>
          <a:ext cx="8229600" cy="2722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QEW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Source Type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QEW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effectLst/>
                        </a:rPr>
                        <a:t>50 – 300 VAC, 50-60 Hz power, provided there is no arc flash hazard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QEW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effectLst/>
                        </a:rPr>
                        <a:t>50 – 750 VAC, 50-60 Hz power, with or without arc flash hazard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QEW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effectLst/>
                        </a:rPr>
                        <a:t>&gt;750 VAC Utility 60 Hz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QEW 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effectLst/>
                        </a:rPr>
                        <a:t>Other non-line exposure above the thresholds of Table 2.2.13, not otherwise categorized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QEW R (Researcher) Classification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65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No QEW R </a:t>
            </a:r>
            <a:r>
              <a:rPr lang="en-US" dirty="0" err="1"/>
              <a:t>Qual</a:t>
            </a:r>
            <a:r>
              <a:rPr lang="en-US" dirty="0"/>
              <a:t> Activity managed by AHJ</a:t>
            </a:r>
          </a:p>
          <a:p>
            <a:endParaRPr lang="en-US" dirty="0" smtClean="0"/>
          </a:p>
          <a:p>
            <a:r>
              <a:rPr lang="en-US" dirty="0" smtClean="0"/>
              <a:t>QEW R will not require PQEW approval</a:t>
            </a:r>
          </a:p>
          <a:p>
            <a:endParaRPr lang="en-US" dirty="0" smtClean="0"/>
          </a:p>
          <a:p>
            <a:r>
              <a:rPr lang="en-US" dirty="0" smtClean="0"/>
              <a:t>WPC Hazard ELE088 will be modified to match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No 120 VAC work allowed</a:t>
            </a:r>
          </a:p>
          <a:p>
            <a:r>
              <a:rPr lang="en-US" dirty="0" smtClean="0"/>
              <a:t>Training includes:</a:t>
            </a:r>
          </a:p>
          <a:p>
            <a:pPr lvl="1"/>
            <a:r>
              <a:rPr lang="en-US" dirty="0" smtClean="0"/>
              <a:t>CPR/AED</a:t>
            </a:r>
          </a:p>
          <a:p>
            <a:pPr lvl="1"/>
            <a:r>
              <a:rPr lang="en-US" dirty="0" smtClean="0"/>
              <a:t>First Aid</a:t>
            </a:r>
          </a:p>
          <a:p>
            <a:pPr lvl="1"/>
            <a:r>
              <a:rPr lang="en-US" dirty="0" smtClean="0"/>
              <a:t>LOTO (can be waived if C&amp;P only)</a:t>
            </a:r>
          </a:p>
          <a:p>
            <a:pPr lvl="1"/>
            <a:r>
              <a:rPr lang="en-US" dirty="0" smtClean="0"/>
              <a:t>EHS 0538 QEW R Electrical Safety Basics</a:t>
            </a:r>
          </a:p>
          <a:p>
            <a:pPr lvl="1"/>
            <a:r>
              <a:rPr lang="en-US" dirty="0" smtClean="0"/>
              <a:t>Optional modules as required (i.e. capacitors, HVDC, etc.)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QEW R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818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2041764"/>
              </p:ext>
            </p:extLst>
          </p:nvPr>
        </p:nvGraphicFramePr>
        <p:xfrm>
          <a:off x="798426" y="1159729"/>
          <a:ext cx="4264319" cy="344580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951902"/>
                <a:gridCol w="1430362"/>
                <a:gridCol w="1882055"/>
              </a:tblGrid>
              <a:tr h="2795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Source</a:t>
                      </a:r>
                      <a:endParaRPr lang="en-US" sz="11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6830" marR="36830" marT="18415" marB="18415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Includes</a:t>
                      </a:r>
                      <a:endParaRPr lang="en-US" sz="11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6830" marR="36830" marT="18415" marB="18415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Thresholds</a:t>
                      </a:r>
                      <a:endParaRPr lang="en-US" sz="11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6830" marR="36830" marT="18415" marB="18415" anchor="b"/>
                </a:tc>
              </a:tr>
              <a:tr h="5277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AC</a:t>
                      </a:r>
                      <a:endParaRPr lang="en-US" sz="11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6830" marR="36830" marT="18415" marB="18415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50-60 Hz nominal</a:t>
                      </a:r>
                      <a:endParaRPr lang="en-US" sz="11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6830" marR="36830" marT="18415" marB="1841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≥ 50 V and ≥ 5 mA</a:t>
                      </a:r>
                      <a:endParaRPr lang="en-US" sz="11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6830" marR="36830" marT="18415" marB="1841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95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DC</a:t>
                      </a:r>
                      <a:endParaRPr lang="en-US" sz="11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6830" marR="36830" marT="18415" marB="184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All</a:t>
                      </a:r>
                      <a:endParaRPr lang="en-US" sz="11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6830" marR="36830" marT="18415" marB="184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≥ 100 V and ≥ 40 mA</a:t>
                      </a:r>
                      <a:endParaRPr lang="en-US" sz="11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6830" marR="36830" marT="18415" marB="18415"/>
                </a:tc>
              </a:tr>
              <a:tr h="5277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Capacitors</a:t>
                      </a:r>
                      <a:endParaRPr lang="en-US" sz="11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6830" marR="36830" marT="18415" marB="184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All</a:t>
                      </a:r>
                      <a:endParaRPr lang="en-US" sz="11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6830" marR="36830" marT="18415" marB="184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≥ 100 V and ≥ 10 J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6830" marR="36830" marT="18415" marB="18415"/>
                </a:tc>
              </a:tr>
              <a:tr h="5277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Batteries</a:t>
                      </a:r>
                      <a:endParaRPr lang="en-US" sz="11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6830" marR="36830" marT="18415" marB="184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Lead-Acid and Lithium Ion</a:t>
                      </a:r>
                      <a:endParaRPr lang="en-US" sz="11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6830" marR="36830" marT="18415" marB="184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≥ 100 V</a:t>
                      </a:r>
                      <a:endParaRPr lang="en-US" sz="11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6830" marR="36830" marT="18415" marB="18415"/>
                </a:tc>
              </a:tr>
              <a:tr h="7758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Sub-RF</a:t>
                      </a:r>
                      <a:endParaRPr lang="en-US" sz="11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6830" marR="36830" marT="18415" marB="184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1 Hz to </a:t>
                      </a:r>
                      <a:r>
                        <a:rPr lang="en-US" sz="1100" dirty="0" smtClean="0">
                          <a:effectLst/>
                        </a:rPr>
                        <a:t>3</a:t>
                      </a:r>
                      <a:r>
                        <a:rPr lang="en-US" sz="1100" dirty="0">
                          <a:effectLst/>
                        </a:rPr>
                        <a:t> kHz (excluding 50-60 Hz nominal)</a:t>
                      </a:r>
                      <a:endParaRPr lang="en-US" sz="11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6830" marR="36830" marT="18415" marB="184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≥ 50 V and ≥ 5 mA</a:t>
                      </a:r>
                      <a:endParaRPr lang="en-US" sz="11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6830" marR="36830" marT="18415" marB="18415"/>
                </a:tc>
              </a:tr>
              <a:tr h="5277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RF</a:t>
                      </a:r>
                      <a:endParaRPr lang="en-US" sz="11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6830" marR="36830" marT="18415" marB="184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3 kHz to 100 MHz</a:t>
                      </a:r>
                      <a:endParaRPr lang="en-US" sz="11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6830" marR="36830" marT="18415" marB="184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A function of frequency</a:t>
                      </a:r>
                      <a:endParaRPr lang="en-US" sz="11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6830" marR="36830" marT="18415" marB="18415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ESM “Table 2.2.13” in Rev 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07258" y="1454119"/>
            <a:ext cx="2243626" cy="597705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kumimoji="0" lang="en-US" sz="2323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Arial Narrow"/>
              </a:rPr>
              <a:t>Line Hazard</a:t>
            </a:r>
            <a:endParaRPr kumimoji="0" lang="en-US" sz="2323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Arial Narro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92750" y="3024954"/>
            <a:ext cx="3019007" cy="597705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kumimoji="0" lang="en-US" sz="2323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ea typeface="+mn-ea"/>
                <a:cs typeface="Arial Narrow"/>
              </a:rPr>
              <a:t>Non-Line Hazards</a:t>
            </a:r>
            <a:endParaRPr kumimoji="0" lang="en-US" sz="2323" b="1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ea typeface="+mn-ea"/>
              <a:cs typeface="Arial Narrow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5107258" y="1984917"/>
            <a:ext cx="129355" cy="2564781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962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 0 based on 2013 DOE Electrical Safety Handbook: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100-400V: 1 Joule, &gt;400V: 0.25 Joules</a:t>
            </a:r>
          </a:p>
          <a:p>
            <a:pPr lvl="1"/>
            <a:r>
              <a:rPr lang="en-US" dirty="0" smtClean="0"/>
              <a:t>Initiated by LANL and implemented at ANL, incorporates reflex action hazard</a:t>
            </a:r>
          </a:p>
          <a:p>
            <a:pPr lvl="1"/>
            <a:r>
              <a:rPr lang="en-US" dirty="0" smtClean="0"/>
              <a:t>Not recognized by most other labs in practice</a:t>
            </a:r>
          </a:p>
          <a:p>
            <a:r>
              <a:rPr lang="en-US" dirty="0" smtClean="0"/>
              <a:t>Rev 1 draft based on 1998 </a:t>
            </a:r>
            <a:r>
              <a:rPr lang="en-US" dirty="0"/>
              <a:t>DOE Electrical Safety Handbook: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&gt;100V and &gt;10 Joules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irculated at EFCOG Electrical Safety Committee and received wide support</a:t>
            </a:r>
          </a:p>
          <a:p>
            <a:pPr lvl="1"/>
            <a:r>
              <a:rPr lang="en-US" dirty="0" smtClean="0"/>
              <a:t>Mitigates against fibrillation hazard</a:t>
            </a:r>
          </a:p>
          <a:p>
            <a:pPr lvl="1"/>
            <a:r>
              <a:rPr lang="en-US" dirty="0" smtClean="0"/>
              <a:t>Already applied at most labs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Capacitor Threshold raised to 10 Joules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03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QEW and written LOTO Procedure </a:t>
            </a:r>
            <a:r>
              <a:rPr lang="en-US" dirty="0" smtClean="0"/>
              <a:t>required when above new threshold</a:t>
            </a:r>
            <a:endParaRPr lang="en-US" dirty="0" smtClean="0"/>
          </a:p>
          <a:p>
            <a:r>
              <a:rPr lang="en-US" dirty="0" smtClean="0"/>
              <a:t>DOE </a:t>
            </a:r>
            <a:r>
              <a:rPr lang="en-US" dirty="0" smtClean="0"/>
              <a:t>Handbook thresholds kept for low-hazard electrical control in WPC (non-QEW)</a:t>
            </a:r>
          </a:p>
          <a:p>
            <a:r>
              <a:rPr lang="en-US" dirty="0" smtClean="0"/>
              <a:t>ESM Section 15 </a:t>
            </a:r>
            <a:r>
              <a:rPr lang="en-US" dirty="0" smtClean="0"/>
              <a:t>(Capacitors) complete </a:t>
            </a:r>
            <a:r>
              <a:rPr lang="en-US" dirty="0" smtClean="0"/>
              <a:t>rewrite</a:t>
            </a:r>
          </a:p>
          <a:p>
            <a:pPr lvl="1"/>
            <a:r>
              <a:rPr lang="en-US" dirty="0" smtClean="0"/>
              <a:t>Positive </a:t>
            </a:r>
            <a:r>
              <a:rPr lang="en-US" dirty="0" smtClean="0"/>
              <a:t>response at EFCOG last week, they want to adopt it for the DOE Handbook</a:t>
            </a:r>
          </a:p>
          <a:p>
            <a:pPr lvl="1"/>
            <a:r>
              <a:rPr lang="en-US" dirty="0" smtClean="0"/>
              <a:t>Undergoing review by DC Working Group (Gary </a:t>
            </a:r>
            <a:r>
              <a:rPr lang="en-US" dirty="0" err="1" smtClean="0"/>
              <a:t>Dreifuerst</a:t>
            </a:r>
            <a:r>
              <a:rPr lang="en-US" dirty="0" smtClean="0"/>
              <a:t>), but initial vetting was already done.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Capacitor Threshold raised to 10 Joules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300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policy restricts cord-and-plug exemption to single plug, and multiple plugs trigger a complex LOTO procedure.</a:t>
            </a:r>
          </a:p>
          <a:p>
            <a:r>
              <a:rPr lang="en-US" dirty="0" smtClean="0"/>
              <a:t>Interpretation sought from retired OSHA rep:</a:t>
            </a:r>
          </a:p>
          <a:p>
            <a:pPr lvl="1"/>
            <a:r>
              <a:rPr lang="en-US" dirty="0" smtClean="0"/>
              <a:t>While the language does indicate only one plug, as long as the exclusive control is enforced it should be ok</a:t>
            </a:r>
          </a:p>
          <a:p>
            <a:r>
              <a:rPr lang="en-US" dirty="0" smtClean="0"/>
              <a:t>Most other labs do not enforce single plug rule</a:t>
            </a:r>
          </a:p>
          <a:p>
            <a:r>
              <a:rPr lang="en-US" dirty="0" smtClean="0"/>
              <a:t>Revision to Chapter 18 will remove requirement for single plug and refine definition of exclusive control.</a:t>
            </a:r>
          </a:p>
          <a:p>
            <a:r>
              <a:rPr lang="en-US" dirty="0"/>
              <a:t>Will be assessed by an ESO on a case-by-case basis at the activity level for R&amp;D applications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Cord-and-Plug Exemption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954596"/>
      </p:ext>
    </p:extLst>
  </p:cSld>
  <p:clrMapOvr>
    <a:masterClrMapping/>
  </p:clrMapOvr>
</p:sld>
</file>

<file path=ppt/theme/theme1.xml><?xml version="1.0" encoding="utf-8"?>
<a:theme xmlns:a="http://schemas.openxmlformats.org/drawingml/2006/main" name="Electrical Safety">
  <a:themeElements>
    <a:clrScheme name="~~~ EERE Colors ~~~">
      <a:dk1>
        <a:srgbClr val="50565C"/>
      </a:dk1>
      <a:lt1>
        <a:sysClr val="window" lastClr="FFFFFF"/>
      </a:lt1>
      <a:dk2>
        <a:srgbClr val="6A737B"/>
      </a:dk2>
      <a:lt2>
        <a:srgbClr val="EEECE1"/>
      </a:lt2>
      <a:accent1>
        <a:srgbClr val="7AC143"/>
      </a:accent1>
      <a:accent2>
        <a:srgbClr val="FFD200"/>
      </a:accent2>
      <a:accent3>
        <a:srgbClr val="00A4E4"/>
      </a:accent3>
      <a:accent4>
        <a:srgbClr val="006892"/>
      </a:accent4>
      <a:accent5>
        <a:srgbClr val="00853F"/>
      </a:accent5>
      <a:accent6>
        <a:srgbClr val="F58025"/>
      </a:accent6>
      <a:hlink>
        <a:srgbClr val="006892"/>
      </a:hlink>
      <a:folHlink>
        <a:srgbClr val="6A737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>
        <a:normAutofit fontScale="85000" lnSpcReduction="10000"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323" b="1" i="0" u="none" strike="noStrike" kern="1200" cap="none" spc="0" normalizeH="0" baseline="0" noProof="0" dirty="0" smtClean="0">
            <a:ln>
              <a:noFill/>
            </a:ln>
            <a:solidFill>
              <a:srgbClr val="FFFFFF"/>
            </a:solidFill>
            <a:effectLst/>
            <a:uLnTx/>
            <a:uFillTx/>
            <a:latin typeface="Arial Narrow"/>
            <a:ea typeface="+mn-ea"/>
            <a:cs typeface="Arial Narrow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ec_poster.thmx</Template>
  <TotalTime>3775</TotalTime>
  <Words>1034</Words>
  <Application>Microsoft Macintosh PowerPoint</Application>
  <PresentationFormat>On-screen Show (16:9)</PresentationFormat>
  <Paragraphs>169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 Narrow</vt:lpstr>
      <vt:lpstr>Calibri</vt:lpstr>
      <vt:lpstr>ＭＳ 明朝</vt:lpstr>
      <vt:lpstr>Times New Roman</vt:lpstr>
      <vt:lpstr>Arial</vt:lpstr>
      <vt:lpstr>Electrical Safety</vt:lpstr>
      <vt:lpstr>Electrical Safety Program Update</vt:lpstr>
      <vt:lpstr>Research QEW Status</vt:lpstr>
      <vt:lpstr>Proposed Measures for ESP and LOTO</vt:lpstr>
      <vt:lpstr>QEW R (Researcher) Classification</vt:lpstr>
      <vt:lpstr>QEW R Training</vt:lpstr>
      <vt:lpstr>ESM “Table 2.2.13” in Rev 1</vt:lpstr>
      <vt:lpstr>Capacitor Threshold raised to 10 Joules</vt:lpstr>
      <vt:lpstr>Capacitor Threshold raised to 10 Joules</vt:lpstr>
      <vt:lpstr>Cord-and-Plug Exemption</vt:lpstr>
      <vt:lpstr>Removal of NFPA 70E requirements for Simple LOTO</vt:lpstr>
      <vt:lpstr>New LOTO Training Classification</vt:lpstr>
      <vt:lpstr>Next Steps</vt:lpstr>
      <vt:lpstr>CA 9.1…</vt:lpstr>
      <vt:lpstr>9.2 – QEW 1/2 Hill Climber (Excludes Research QEW 1)</vt:lpstr>
      <vt:lpstr>9.2 – QEW 1/2 Hill Climber (With Research QEW 1)</vt:lpstr>
      <vt:lpstr>Questions?</vt:lpstr>
    </vt:vector>
  </TitlesOfParts>
  <Manager/>
  <Company>Lawrence Berkekley Nationl Lab</Company>
  <LinksUpToDate>false</LinksUpToDate>
  <SharedDoc>false</SharedDoc>
  <HyperlinkBase/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ZRostomian PA Cretive</dc:creator>
  <cp:keywords/>
  <dc:description/>
  <cp:lastModifiedBy>Mark Scott</cp:lastModifiedBy>
  <cp:revision>47</cp:revision>
  <cp:lastPrinted>2016-08-05T16:29:09Z</cp:lastPrinted>
  <dcterms:created xsi:type="dcterms:W3CDTF">2014-12-04T19:31:44Z</dcterms:created>
  <dcterms:modified xsi:type="dcterms:W3CDTF">2016-08-05T17:02:52Z</dcterms:modified>
  <cp:category/>
</cp:coreProperties>
</file>